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277" r:id="rId3"/>
    <p:sldId id="274" r:id="rId4"/>
    <p:sldId id="257" r:id="rId5"/>
    <p:sldId id="258" r:id="rId6"/>
    <p:sldId id="259" r:id="rId7"/>
    <p:sldId id="264" r:id="rId8"/>
    <p:sldId id="276" r:id="rId9"/>
    <p:sldId id="266" r:id="rId10"/>
    <p:sldId id="268" r:id="rId11"/>
    <p:sldId id="271" r:id="rId12"/>
    <p:sldId id="272" r:id="rId13"/>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AAF0"/>
    <a:srgbClr val="EEB8F2"/>
    <a:srgbClr val="F8E2FA"/>
    <a:srgbClr val="CC27D9"/>
    <a:srgbClr val="A71FB1"/>
    <a:srgbClr val="E590EC"/>
    <a:srgbClr val="E824B5"/>
    <a:srgbClr val="F6BB00"/>
    <a:srgbClr val="A9DA74"/>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8" y="2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Nếu GV giới</a:t>
            </a:r>
            <a:r>
              <a:rPr lang="en-US" baseline="0" smtClean="0"/>
              <a:t> thiệu bài hát, có thể mở youtube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7536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Đọc và giải câu đố</a:t>
            </a:r>
            <a:endParaRPr lang="en-US" sz="3200" b="1">
              <a:latin typeface="Arial-Rounded" pitchFamily="34" charset="0"/>
              <a:ea typeface="Arial-Rounded" pitchFamily="34" charset="0"/>
              <a:cs typeface="Arial-Rounded" pitchFamily="34" charset="0"/>
            </a:endParaRPr>
          </a:p>
        </p:txBody>
      </p:sp>
      <p:sp>
        <p:nvSpPr>
          <p:cNvPr id="5" name="TextBox 4"/>
          <p:cNvSpPr txBox="1"/>
          <p:nvPr/>
        </p:nvSpPr>
        <p:spPr>
          <a:xfrm>
            <a:off x="953984" y="1581150"/>
            <a:ext cx="7536873" cy="1569648"/>
          </a:xfrm>
          <a:prstGeom prst="rect">
            <a:avLst/>
          </a:prstGeom>
          <a:noFill/>
        </p:spPr>
        <p:txBody>
          <a:bodyPr wrap="square" lIns="91428" tIns="45714" rIns="91428" bIns="45714" rtlCol="0">
            <a:spAutoFit/>
          </a:bodyPr>
          <a:lstStyle/>
          <a:p>
            <a:pPr marL="457200" indent="-457200" algn="ctr">
              <a:buFontTx/>
              <a:buChar char="-"/>
            </a:pPr>
            <a:r>
              <a:rPr lang="en-US" sz="3200" smtClean="0">
                <a:latin typeface="Arial-Rounded" pitchFamily="34" charset="0"/>
                <a:ea typeface="Arial-Rounded" pitchFamily="34" charset="0"/>
                <a:cs typeface="Arial-Rounded" pitchFamily="34" charset="0"/>
              </a:rPr>
              <a:t>Ở lớp mặc áo đen, xanh</a:t>
            </a:r>
          </a:p>
          <a:p>
            <a:pPr algn="ctr"/>
            <a:r>
              <a:rPr lang="en-US" sz="3200" smtClean="0">
                <a:latin typeface="Arial-Rounded" pitchFamily="34" charset="0"/>
                <a:ea typeface="Arial-Rounded" pitchFamily="34" charset="0"/>
                <a:cs typeface="Arial-Rounded" pitchFamily="34" charset="0"/>
              </a:rPr>
              <a:t>Với anh phấn trắng đã thành bạn thân</a:t>
            </a:r>
          </a:p>
          <a:p>
            <a:pPr algn="r"/>
            <a:r>
              <a:rPr lang="en-US" sz="3200" i="1" smtClean="0">
                <a:latin typeface="Arial-Rounded" pitchFamily="34" charset="0"/>
                <a:ea typeface="Arial-Rounded" pitchFamily="34" charset="0"/>
                <a:cs typeface="Arial-Rounded" pitchFamily="34" charset="0"/>
              </a:rPr>
              <a:t>(Là cái gì?)</a:t>
            </a:r>
            <a:endParaRPr lang="en-US" sz="3200" i="1">
              <a:latin typeface="Arial-Rounded" pitchFamily="34" charset="0"/>
              <a:ea typeface="Arial-Rounded" pitchFamily="34" charset="0"/>
              <a:cs typeface="Arial-Rounded" pitchFamily="34" charset="0"/>
            </a:endParaRPr>
          </a:p>
        </p:txBody>
      </p:sp>
      <p:sp>
        <p:nvSpPr>
          <p:cNvPr id="6" name="TextBox 5"/>
          <p:cNvSpPr txBox="1"/>
          <p:nvPr/>
        </p:nvSpPr>
        <p:spPr>
          <a:xfrm>
            <a:off x="953984" y="3028950"/>
            <a:ext cx="7536873" cy="1569648"/>
          </a:xfrm>
          <a:prstGeom prst="rect">
            <a:avLst/>
          </a:prstGeom>
          <a:noFill/>
        </p:spPr>
        <p:txBody>
          <a:bodyPr wrap="square" lIns="91428" tIns="45714" rIns="91428" bIns="45714" rtlCol="0">
            <a:spAutoFit/>
          </a:bodyPr>
          <a:lstStyle/>
          <a:p>
            <a:pPr marL="457200" indent="-457200" algn="ctr">
              <a:buFontTx/>
              <a:buChar char="-"/>
            </a:pPr>
            <a:r>
              <a:rPr lang="en-US" sz="3200" smtClean="0">
                <a:latin typeface="Arial-Rounded" pitchFamily="34" charset="0"/>
                <a:ea typeface="Arial-Rounded" pitchFamily="34" charset="0"/>
                <a:cs typeface="Arial-Rounded" pitchFamily="34" charset="0"/>
              </a:rPr>
              <a:t>“Reng… reng” là tiếng của tôi</a:t>
            </a:r>
          </a:p>
          <a:p>
            <a:pPr algn="ctr"/>
            <a:r>
              <a:rPr lang="en-US" sz="3200" smtClean="0">
                <a:latin typeface="Arial-Rounded" pitchFamily="34" charset="0"/>
                <a:ea typeface="Arial-Rounded" pitchFamily="34" charset="0"/>
                <a:cs typeface="Arial-Rounded" pitchFamily="34" charset="0"/>
              </a:rPr>
              <a:t>Ra chơi, vào học, tôi thời báo ngay.</a:t>
            </a:r>
          </a:p>
          <a:p>
            <a:pPr algn="r"/>
            <a:r>
              <a:rPr lang="en-US" sz="3200" i="1" smtClean="0">
                <a:latin typeface="Arial-Rounded" pitchFamily="34" charset="0"/>
                <a:ea typeface="Arial-Rounded" pitchFamily="34" charset="0"/>
                <a:cs typeface="Arial-Rounded" pitchFamily="34" charset="0"/>
              </a:rPr>
              <a:t>(Là cái gì?)</a:t>
            </a:r>
            <a:endParaRPr lang="en-US" sz="3200" i="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4000" r="14000" b="-11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44775"/>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819150"/>
            <a:ext cx="7162800" cy="1569660"/>
          </a:xfrm>
          <a:prstGeom prst="rect">
            <a:avLst/>
          </a:prstGeom>
          <a:noFill/>
        </p:spPr>
        <p:txBody>
          <a:bodyPr wrap="square" rtlCol="0">
            <a:spAutoFit/>
          </a:bodyPr>
          <a:lstStyle/>
          <a:p>
            <a:pPr algn="ctr"/>
            <a:r>
              <a:rPr lang="en-US" sz="3200" b="1" smtClean="0">
                <a:solidFill>
                  <a:schemeClr val="bg1"/>
                </a:solidFill>
                <a:latin typeface="Arial-Rounded" pitchFamily="34" charset="0"/>
                <a:ea typeface="Arial-Rounded" pitchFamily="34" charset="0"/>
                <a:cs typeface="Arial-Rounded" pitchFamily="34" charset="0"/>
              </a:rPr>
              <a:t>Dặn dò:</a:t>
            </a:r>
          </a:p>
          <a:p>
            <a:pPr algn="just"/>
            <a:r>
              <a:rPr lang="en-US" sz="3200" b="1" smtClean="0">
                <a:solidFill>
                  <a:schemeClr val="bg1"/>
                </a:solidFill>
                <a:latin typeface="Arial-Rounded" pitchFamily="34" charset="0"/>
                <a:ea typeface="Arial-Rounded" pitchFamily="34" charset="0"/>
                <a:cs typeface="Arial-Rounded" pitchFamily="34" charset="0"/>
              </a:rPr>
              <a:t>+ Xem lại bài trang  56 đến trang 59</a:t>
            </a:r>
          </a:p>
          <a:p>
            <a:pPr algn="just"/>
            <a:r>
              <a:rPr lang="en-US" sz="3200" b="1" smtClean="0">
                <a:solidFill>
                  <a:schemeClr val="bg1"/>
                </a:solidFill>
                <a:latin typeface="Arial-Rounded" pitchFamily="34" charset="0"/>
                <a:ea typeface="Arial-Rounded" pitchFamily="34" charset="0"/>
                <a:cs typeface="Arial-Rounded" pitchFamily="34" charset="0"/>
              </a:rPr>
              <a:t>+ </a:t>
            </a:r>
            <a:r>
              <a:rPr lang="en-US" sz="3200" b="1">
                <a:solidFill>
                  <a:schemeClr val="bg1"/>
                </a:solidFill>
                <a:latin typeface="Arial-Rounded" pitchFamily="34" charset="0"/>
                <a:ea typeface="Arial-Rounded" pitchFamily="34" charset="0"/>
                <a:cs typeface="Arial-Rounded" pitchFamily="34" charset="0"/>
              </a:rPr>
              <a:t>Xem bài </a:t>
            </a:r>
            <a:r>
              <a:rPr lang="en-US" sz="3200" b="1" i="1" smtClean="0">
                <a:solidFill>
                  <a:schemeClr val="bg1"/>
                </a:solidFill>
                <a:latin typeface="Arial-Rounded" pitchFamily="34" charset="0"/>
                <a:ea typeface="Arial-Rounded" pitchFamily="34" charset="0"/>
                <a:cs typeface="Arial-Rounded" pitchFamily="34" charset="0"/>
              </a:rPr>
              <a:t>Giờ ra chơi </a:t>
            </a:r>
            <a:r>
              <a:rPr lang="en-US" sz="3200" b="1" smtClean="0">
                <a:solidFill>
                  <a:schemeClr val="bg1"/>
                </a:solidFill>
                <a:latin typeface="Arial-Rounded" pitchFamily="34" charset="0"/>
                <a:ea typeface="Arial-Rounded" pitchFamily="34" charset="0"/>
                <a:cs typeface="Arial-Rounded" pitchFamily="34" charset="0"/>
              </a:rPr>
              <a:t>(trang 60 </a:t>
            </a:r>
            <a:r>
              <a:rPr lang="en-US" sz="3200" b="1">
                <a:solidFill>
                  <a:schemeClr val="bg1"/>
                </a:solidFill>
                <a:latin typeface="Arial-Rounded" pitchFamily="34" charset="0"/>
                <a:ea typeface="Arial-Rounded" pitchFamily="34" charset="0"/>
                <a:cs typeface="Arial-Rounded" pitchFamily="34" charset="0"/>
              </a:rPr>
              <a:t>+ </a:t>
            </a:r>
            <a:r>
              <a:rPr lang="en-US" sz="3200" b="1" smtClean="0">
                <a:solidFill>
                  <a:schemeClr val="bg1"/>
                </a:solidFill>
                <a:latin typeface="Arial-Rounded" pitchFamily="34" charset="0"/>
                <a:ea typeface="Arial-Rounded" pitchFamily="34" charset="0"/>
                <a:cs typeface="Arial-Rounded" pitchFamily="34" charset="0"/>
              </a:rPr>
              <a:t>61)</a:t>
            </a:r>
            <a:endParaRPr lang="en-US" sz="3200" b="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33350"/>
            <a:ext cx="5947064" cy="523135"/>
          </a:xfrm>
          <a:prstGeom prst="rect">
            <a:avLst/>
          </a:prstGeom>
          <a:noFill/>
        </p:spPr>
        <p:txBody>
          <a:bodyPr wrap="square" lIns="91354" tIns="45678" rIns="91354" bIns="45678" rtlCol="0">
            <a:spAutoFit/>
          </a:bodyPr>
          <a:lstStyle/>
          <a:p>
            <a:pPr algn="ctr"/>
            <a:r>
              <a:rPr lang="en-US" sz="2800" b="1" smtClean="0">
                <a:latin typeface="Arial-Rounded" pitchFamily="34" charset="0"/>
                <a:ea typeface="Arial-Rounded" pitchFamily="34" charset="0"/>
                <a:cs typeface="Arial-Rounded" pitchFamily="34" charset="0"/>
              </a:rPr>
              <a:t>Bác trống trường</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304800" y="514350"/>
            <a:ext cx="8839200" cy="4324176"/>
          </a:xfrm>
          <a:prstGeom prst="rect">
            <a:avLst/>
          </a:prstGeom>
          <a:noFill/>
        </p:spPr>
        <p:txBody>
          <a:bodyPr wrap="square" lIns="91354" tIns="45678" rIns="91354" bIns="45678" rtlCol="0">
            <a:spAutoFit/>
          </a:bodyPr>
          <a:lstStyle/>
          <a:p>
            <a:pPr algn="just"/>
            <a:r>
              <a:rPr lang="en-US" sz="2500" smtClean="0">
                <a:latin typeface="Arial-Rounded" pitchFamily="34" charset="0"/>
                <a:ea typeface="Arial-Rounded" pitchFamily="34" charset="0"/>
                <a:cs typeface="Arial-Rounded" pitchFamily="34" charset="0"/>
              </a:rPr>
              <a:t>	Tôi là trống trường. Thân hình tôi đẫy đà, nước da nâu bóng. Học trò thường gọi tôi là bác trống. Có lẽ vì các bạn thấy tôi ở trường lâu lắm rồi. Chính tôi cũng không biết mình đến đây từ bao giờ.</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Hằng ngày, tôi giúp học trò ra vào lớp đúng giờ. Ngày khai trường, tiếng của tôi dõng dạc “tùng … tùng … tùng …”, báo hiệu một năm học mới.</a:t>
            </a:r>
          </a:p>
          <a:p>
            <a:pPr algn="just"/>
            <a:r>
              <a:rPr lang="en-US" sz="2500">
                <a:latin typeface="Arial-Rounded" pitchFamily="34" charset="0"/>
                <a:ea typeface="Arial-Rounded" pitchFamily="34" charset="0"/>
                <a:cs typeface="Arial-Rounded" pitchFamily="34" charset="0"/>
              </a:rPr>
              <a:t>	Bây giờ có thêm anh chuông điện, thỉnh thoảng cũng “reng… reng… reng…” báo giờ học. Nhưng tôi vẫn là người bạn thân thiết của các cô cậu học trò.</a:t>
            </a:r>
            <a:endParaRPr lang="en-US" sz="2500" smtClean="0">
              <a:latin typeface="Arial-Rounded" pitchFamily="34" charset="0"/>
              <a:ea typeface="Arial-Rounded" pitchFamily="34" charset="0"/>
              <a:cs typeface="Arial-Rounded" pitchFamily="34" charset="0"/>
            </a:endParaRPr>
          </a:p>
          <a:p>
            <a:pPr algn="just"/>
            <a:r>
              <a:rPr lang="en-US" sz="2500" smtClean="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(Huy Bình)</a:t>
            </a:r>
          </a:p>
        </p:txBody>
      </p:sp>
    </p:spTree>
    <p:extLst>
      <p:ext uri="{BB962C8B-B14F-4D97-AF65-F5344CB8AC3E}">
        <p14:creationId xmlns:p14="http://schemas.microsoft.com/office/powerpoint/2010/main" val="1129155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BÁC TRỐNG TRƯỜNG</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48902"/>
            <a:ext cx="7183582" cy="584763"/>
          </a:xfrm>
          <a:prstGeom prst="rect">
            <a:avLst/>
          </a:prstGeom>
          <a:solidFill>
            <a:srgbClr val="EBAAF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264888" y="2458831"/>
            <a:ext cx="86106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Năm nào cũng vậy, chúng em háo hức chờ đón  (……………).</a:t>
            </a:r>
            <a:endParaRPr lang="en-US" sz="2400" b="1">
              <a:latin typeface="Arial-Rounded" pitchFamily="34" charset="0"/>
              <a:ea typeface="Arial-Rounded" pitchFamily="34" charset="0"/>
              <a:cs typeface="Arial-Rounded" pitchFamily="34" charset="0"/>
            </a:endParaRPr>
          </a:p>
        </p:txBody>
      </p:sp>
      <p:sp>
        <p:nvSpPr>
          <p:cNvPr id="12" name="TextBox 11"/>
          <p:cNvSpPr txBox="1"/>
          <p:nvPr/>
        </p:nvSpPr>
        <p:spPr>
          <a:xfrm>
            <a:off x="6477000" y="1495031"/>
            <a:ext cx="1600200" cy="461653"/>
          </a:xfrm>
          <a:prstGeom prst="rect">
            <a:avLst/>
          </a:prstGeom>
          <a:solidFill>
            <a:srgbClr val="EBAAF0"/>
          </a:solidFill>
        </p:spPr>
        <p:txBody>
          <a:bodyPr wrap="square" lIns="91428" tIns="45714" rIns="91428" bIns="45714" rtlCol="0">
            <a:spAutoFit/>
          </a:bodyPr>
          <a:lstStyle/>
          <a:p>
            <a:pPr algn="ctr"/>
            <a:r>
              <a:rPr lang="en-US" sz="2400" b="1" smtClean="0">
                <a:latin typeface="Arial-Rounded" pitchFamily="34" charset="0"/>
                <a:ea typeface="Arial-Rounded" pitchFamily="34" charset="0"/>
                <a:cs typeface="Arial-Rounded" pitchFamily="34" charset="0"/>
              </a:rPr>
              <a:t>báo hiệu</a:t>
            </a:r>
            <a:endParaRPr lang="en-US" sz="2400" b="1">
              <a:latin typeface="Arial-Rounded" pitchFamily="34" charset="0"/>
              <a:ea typeface="Arial-Rounded" pitchFamily="34" charset="0"/>
              <a:cs typeface="Arial-Rounded" pitchFamily="34" charset="0"/>
            </a:endParaRPr>
          </a:p>
        </p:txBody>
      </p:sp>
      <p:sp>
        <p:nvSpPr>
          <p:cNvPr id="13" name="TextBox 12"/>
          <p:cNvSpPr txBox="1"/>
          <p:nvPr/>
        </p:nvSpPr>
        <p:spPr>
          <a:xfrm>
            <a:off x="4232564" y="1483969"/>
            <a:ext cx="1939636" cy="461653"/>
          </a:xfrm>
          <a:prstGeom prst="rect">
            <a:avLst/>
          </a:prstGeom>
          <a:solidFill>
            <a:srgbClr val="EBAAF0"/>
          </a:solid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trống trường</a:t>
            </a:r>
            <a:endParaRPr lang="en-US" sz="2400" b="1">
              <a:latin typeface="Arial-Rounded" pitchFamily="34" charset="0"/>
              <a:ea typeface="Arial-Rounded" pitchFamily="34" charset="0"/>
              <a:cs typeface="Arial-Rounded" pitchFamily="34" charset="0"/>
            </a:endParaRPr>
          </a:p>
        </p:txBody>
      </p:sp>
      <p:sp>
        <p:nvSpPr>
          <p:cNvPr id="10" name="TextBox 9"/>
          <p:cNvSpPr txBox="1"/>
          <p:nvPr/>
        </p:nvSpPr>
        <p:spPr>
          <a:xfrm>
            <a:off x="1143000" y="1480075"/>
            <a:ext cx="2362200" cy="461653"/>
          </a:xfrm>
          <a:prstGeom prst="rect">
            <a:avLst/>
          </a:prstGeom>
          <a:solidFill>
            <a:srgbClr val="EBAAF0"/>
          </a:solidFill>
          <a:ln>
            <a:noFill/>
          </a:ln>
        </p:spPr>
        <p:txBody>
          <a:bodyPr wrap="square" lIns="91428" tIns="45714" rIns="91428" bIns="45714" rtlCol="0">
            <a:spAutoFit/>
          </a:bodyPr>
          <a:lstStyle/>
          <a:p>
            <a:pPr algn="ctr"/>
            <a:r>
              <a:rPr lang="en-US" sz="2400" b="1" smtClean="0">
                <a:latin typeface="Arial-Rounded" pitchFamily="34" charset="0"/>
                <a:ea typeface="Arial-Rounded" pitchFamily="34" charset="0"/>
                <a:cs typeface="Arial-Rounded" pitchFamily="34" charset="0"/>
              </a:rPr>
              <a:t>ngày khai trường</a:t>
            </a:r>
            <a:endParaRPr lang="en-US" sz="2400" b="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50" y="3078973"/>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706582" y="3569605"/>
            <a:ext cx="9067800" cy="630942"/>
          </a:xfrm>
          <a:prstGeom prst="rect">
            <a:avLst/>
          </a:prstGeom>
        </p:spPr>
        <p:txBody>
          <a:bodyPr wrap="square">
            <a:spAutoFit/>
          </a:bodyPr>
          <a:lstStyle/>
          <a:p>
            <a:pPr algn="just"/>
            <a:r>
              <a:rPr lang="vi-VN" sz="3500" b="1">
                <a:solidFill>
                  <a:srgbClr val="7030A0"/>
                </a:solidFill>
                <a:latin typeface="HP001 4 hàng" pitchFamily="34" charset="0"/>
              </a:rPr>
              <a:t> Năm wào cũng vậy, </a:t>
            </a:r>
            <a:r>
              <a:rPr lang="el-GR" sz="3500" b="1">
                <a:solidFill>
                  <a:srgbClr val="7030A0"/>
                </a:solidFill>
                <a:latin typeface="HP001 4 hàng" pitchFamily="34" charset="0"/>
              </a:rPr>
              <a:t>ε</a:t>
            </a:r>
            <a:r>
              <a:rPr lang="vi-VN" sz="3500" b="1">
                <a:solidFill>
                  <a:srgbClr val="7030A0"/>
                </a:solidFill>
                <a:latin typeface="HP001 4 hàng" pitchFamily="34" charset="0"/>
              </a:rPr>
              <a:t>úng em háo </a:t>
            </a:r>
            <a:r>
              <a:rPr lang="vi-VN" sz="3500" b="1" smtClean="0">
                <a:solidFill>
                  <a:srgbClr val="7030A0"/>
                </a:solidFill>
                <a:latin typeface="HP001 4 hàng" pitchFamily="34" charset="0"/>
              </a:rPr>
              <a:t>hức</a:t>
            </a:r>
            <a:endParaRPr lang="en-US" sz="3500" b="1">
              <a:solidFill>
                <a:srgbClr val="7030A0"/>
              </a:solidFill>
              <a:latin typeface="HP001 4 hàng" pitchFamily="34" charset="0"/>
            </a:endParaRPr>
          </a:p>
        </p:txBody>
      </p:sp>
      <p:sp>
        <p:nvSpPr>
          <p:cNvPr id="18" name="Rectangle 17"/>
          <p:cNvSpPr/>
          <p:nvPr/>
        </p:nvSpPr>
        <p:spPr>
          <a:xfrm>
            <a:off x="228600" y="4273117"/>
            <a:ext cx="9067800" cy="630942"/>
          </a:xfrm>
          <a:prstGeom prst="rect">
            <a:avLst/>
          </a:prstGeom>
        </p:spPr>
        <p:txBody>
          <a:bodyPr wrap="square">
            <a:spAutoFit/>
          </a:bodyPr>
          <a:lstStyle/>
          <a:p>
            <a:pPr algn="just"/>
            <a:r>
              <a:rPr lang="el-GR" sz="3500" b="1">
                <a:solidFill>
                  <a:srgbClr val="7030A0"/>
                </a:solidFill>
                <a:latin typeface="HP001 4 hàng" pitchFamily="34" charset="0"/>
              </a:rPr>
              <a:t>ε</a:t>
            </a:r>
            <a:r>
              <a:rPr lang="vi-VN" sz="3500" b="1" smtClean="0">
                <a:solidFill>
                  <a:srgbClr val="7030A0"/>
                </a:solidFill>
                <a:latin typeface="HP001 4 hàng" pitchFamily="34" charset="0"/>
              </a:rPr>
              <a:t>ờ</a:t>
            </a:r>
            <a:r>
              <a:rPr lang="en-US" sz="3500" b="1" smtClean="0">
                <a:solidFill>
                  <a:srgbClr val="7030A0"/>
                </a:solidFill>
                <a:latin typeface="HP001 4 hàng" pitchFamily="34" charset="0"/>
              </a:rPr>
              <a:t> </a:t>
            </a:r>
            <a:r>
              <a:rPr lang="vi-VN" sz="3500" b="1" smtClean="0">
                <a:solidFill>
                  <a:srgbClr val="7030A0"/>
                </a:solidFill>
                <a:latin typeface="HP001 4 hàng" pitchFamily="34" charset="0"/>
              </a:rPr>
              <a:t>đŗ </a:t>
            </a:r>
            <a:r>
              <a:rPr lang="vi-VN" sz="3500" b="1">
                <a:solidFill>
                  <a:srgbClr val="7030A0"/>
                </a:solidFill>
                <a:latin typeface="HP001 4 hàng" pitchFamily="34" charset="0"/>
              </a:rPr>
              <a:t>wgày </a:t>
            </a:r>
            <a:r>
              <a:rPr lang="el-GR" sz="3500" b="1">
                <a:solidFill>
                  <a:srgbClr val="7030A0"/>
                </a:solidFill>
                <a:latin typeface="HP001 4 hàng" pitchFamily="34" charset="0"/>
              </a:rPr>
              <a:t>δ</a:t>
            </a:r>
            <a:r>
              <a:rPr lang="vi-VN" sz="3500" b="1">
                <a:solidFill>
                  <a:srgbClr val="7030A0"/>
                </a:solidFill>
                <a:latin typeface="HP001 4 hàng" pitchFamily="34" charset="0"/>
              </a:rPr>
              <a:t>ai </a:t>
            </a:r>
            <a:r>
              <a:rPr lang="vi-VN" sz="3500" b="1" smtClean="0">
                <a:solidFill>
                  <a:srgbClr val="7030A0"/>
                </a:solidFill>
                <a:latin typeface="HP001 4 hàng" pitchFamily="34" charset="0"/>
              </a:rPr>
              <a:t>ǇrưŊg</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3.33333E-6 2.59259E-6 L 0.58542 0.1824 " pathEditMode="relative" rAng="0" ptsTypes="AA">
                                      <p:cBhvr>
                                        <p:cTn id="36" dur="2000" fill="hold"/>
                                        <p:tgtEl>
                                          <p:spTgt spid="10"/>
                                        </p:tgtEl>
                                        <p:attrNameLst>
                                          <p:attrName>ppt_x</p:attrName>
                                          <p:attrName>ppt_y</p:attrName>
                                        </p:attrNameLst>
                                      </p:cBhvr>
                                      <p:rCtr x="29271" y="9105"/>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057400" y="1276350"/>
            <a:ext cx="4764231"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xếp hàng	gấp sách vở</a:t>
            </a:r>
            <a:endParaRPr lang="en-US" sz="24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08" t="17944" r="32064" b="21429"/>
          <a:stretch/>
        </p:blipFill>
        <p:spPr bwMode="auto">
          <a:xfrm>
            <a:off x="2514600" y="1818919"/>
            <a:ext cx="3185886" cy="310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Thỉnh thoảng có chuông điện báo giờ học. Nhưng </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09" y="1841048"/>
            <a:ext cx="7231409"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trống trường vẫn là người bạn gần gũi của học sinh.</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9" name="Straight Connector 8"/>
          <p:cNvCxnSpPr/>
          <p:nvPr/>
        </p:nvCxnSpPr>
        <p:spPr>
          <a:xfrm>
            <a:off x="1468581" y="1761342"/>
            <a:ext cx="2114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94288" y="1754827"/>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6778814" y="156259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11017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sp>
        <p:nvSpPr>
          <p:cNvPr id="26" name="Oval 25"/>
          <p:cNvSpPr/>
          <p:nvPr/>
        </p:nvSpPr>
        <p:spPr>
          <a:xfrm>
            <a:off x="7620000" y="202911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493" y="2419350"/>
            <a:ext cx="46942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326574" y="1766982"/>
            <a:ext cx="9909630" cy="630942"/>
          </a:xfrm>
          <a:prstGeom prst="rect">
            <a:avLst/>
          </a:prstGeom>
        </p:spPr>
        <p:txBody>
          <a:bodyPr wrap="square">
            <a:spAutoFit/>
          </a:bodyPr>
          <a:lstStyle/>
          <a:p>
            <a:pPr algn="just"/>
            <a:r>
              <a:rPr lang="vi-VN" sz="3500" b="1">
                <a:solidFill>
                  <a:srgbClr val="7030A0"/>
                </a:solidFill>
                <a:latin typeface="HP001 4 hàng" pitchFamily="34" charset="0"/>
              </a:rPr>
              <a:t>   Thỉ</a:t>
            </a:r>
            <a:r>
              <a:rPr lang="el-GR" sz="3500" b="1">
                <a:solidFill>
                  <a:srgbClr val="7030A0"/>
                </a:solidFill>
                <a:latin typeface="HP001 4 hàng" pitchFamily="34" charset="0"/>
              </a:rPr>
              <a:t>ζ κ♪</a:t>
            </a:r>
            <a:r>
              <a:rPr lang="vi-VN" sz="3500" b="1">
                <a:solidFill>
                  <a:srgbClr val="7030A0"/>
                </a:solidFill>
                <a:latin typeface="HP001 4 hàng" pitchFamily="34" charset="0"/>
              </a:rPr>
              <a:t>ng có </a:t>
            </a:r>
            <a:r>
              <a:rPr lang="el-GR" sz="3500" b="1">
                <a:solidFill>
                  <a:srgbClr val="7030A0"/>
                </a:solidFill>
                <a:latin typeface="HP001 4 hàng" pitchFamily="34" charset="0"/>
              </a:rPr>
              <a:t>ε</a:t>
            </a:r>
            <a:r>
              <a:rPr lang="vi-VN" sz="3500" b="1">
                <a:solidFill>
                  <a:srgbClr val="7030A0"/>
                </a:solidFill>
                <a:latin typeface="HP001 4 hàng" pitchFamily="34" charset="0"/>
              </a:rPr>
              <a:t>uŪg đ</a:t>
            </a:r>
            <a:r>
              <a:rPr lang="el-GR" sz="3500" b="1">
                <a:solidFill>
                  <a:srgbClr val="7030A0"/>
                </a:solidFill>
                <a:latin typeface="HP001 4 hàng" pitchFamily="34" charset="0"/>
              </a:rPr>
              <a:t>Η</a:t>
            </a:r>
            <a:r>
              <a:rPr lang="vi-VN" sz="3500" b="1">
                <a:solidFill>
                  <a:srgbClr val="7030A0"/>
                </a:solidFill>
                <a:latin typeface="HP001 4 hàng" pitchFamily="34" charset="0"/>
              </a:rPr>
              <a:t>İn báo giờ </a:t>
            </a:r>
            <a:r>
              <a:rPr lang="vi-VN" sz="3500" b="1" smtClean="0">
                <a:solidFill>
                  <a:srgbClr val="7030A0"/>
                </a:solidFill>
                <a:latin typeface="HP001 4 hàng" pitchFamily="34" charset="0"/>
              </a:rPr>
              <a:t>hǌ</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
        <p:nvSpPr>
          <p:cNvPr id="14" name="Rectangle 13"/>
          <p:cNvSpPr/>
          <p:nvPr/>
        </p:nvSpPr>
        <p:spPr>
          <a:xfrm>
            <a:off x="176687" y="2467102"/>
            <a:ext cx="9067800" cy="630942"/>
          </a:xfrm>
          <a:prstGeom prst="rect">
            <a:avLst/>
          </a:prstGeom>
        </p:spPr>
        <p:txBody>
          <a:bodyPr wrap="square">
            <a:spAutoFit/>
          </a:bodyPr>
          <a:lstStyle/>
          <a:p>
            <a:pPr algn="just"/>
            <a:r>
              <a:rPr lang="vi-VN" sz="3500" b="1">
                <a:solidFill>
                  <a:srgbClr val="7030A0"/>
                </a:solidFill>
                <a:latin typeface="HP001 4 hàng" pitchFamily="34" charset="0"/>
              </a:rPr>
              <a:t>Nǖưng Ǉrūg ǇrưŊg vẫn là wgưƟ bạn </a:t>
            </a:r>
            <a:r>
              <a:rPr lang="vi-VN" sz="3500" b="1" smtClean="0">
                <a:solidFill>
                  <a:srgbClr val="7030A0"/>
                </a:solidFill>
                <a:latin typeface="HP001 4 hàng" pitchFamily="34" charset="0"/>
              </a:rPr>
              <a:t>gần</a:t>
            </a:r>
            <a:endParaRPr lang="en-US" sz="3500" b="1">
              <a:solidFill>
                <a:srgbClr val="7030A0"/>
              </a:solidFill>
              <a:latin typeface="HP001 4 hàng" pitchFamily="34" charset="0"/>
            </a:endParaRPr>
          </a:p>
        </p:txBody>
      </p:sp>
      <p:sp>
        <p:nvSpPr>
          <p:cNvPr id="7" name="Rectangle 6"/>
          <p:cNvSpPr/>
          <p:nvPr/>
        </p:nvSpPr>
        <p:spPr>
          <a:xfrm>
            <a:off x="252315" y="3158027"/>
            <a:ext cx="9067800" cy="630942"/>
          </a:xfrm>
          <a:prstGeom prst="rect">
            <a:avLst/>
          </a:prstGeom>
        </p:spPr>
        <p:txBody>
          <a:bodyPr wrap="square">
            <a:spAutoFit/>
          </a:bodyPr>
          <a:lstStyle/>
          <a:p>
            <a:pPr algn="just"/>
            <a:r>
              <a:rPr lang="vi-VN" sz="3500" b="1">
                <a:solidFill>
                  <a:srgbClr val="7030A0"/>
                </a:solidFill>
                <a:latin typeface="HP001 4 hàng" pitchFamily="34" charset="0"/>
              </a:rPr>
              <a:t>gũi của hǌ ǧ</a:t>
            </a:r>
            <a:r>
              <a:rPr lang="el-GR" sz="3500" b="1">
                <a:solidFill>
                  <a:srgbClr val="7030A0"/>
                </a:solidFill>
                <a:latin typeface="HP001 4 hàng" pitchFamily="34" charset="0"/>
              </a:rPr>
              <a:t>΅</a:t>
            </a:r>
            <a:r>
              <a:rPr lang="el-GR" sz="3500" b="1" smtClean="0">
                <a:solidFill>
                  <a:srgbClr val="7030A0"/>
                </a:solidFill>
                <a:latin typeface="HP001 4 hàng" pitchFamily="34" charset="0"/>
              </a:rPr>
              <a:t>ζ</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833881"/>
            <a:ext cx="5947064" cy="523135"/>
          </a:xfrm>
          <a:prstGeom prst="rect">
            <a:avLst/>
          </a:prstGeom>
          <a:noFill/>
        </p:spPr>
        <p:txBody>
          <a:bodyPr wrap="square" lIns="91354" tIns="45678" rIns="91354" bIns="45678" rtlCol="0">
            <a:spAutoFit/>
          </a:bodyPr>
          <a:lstStyle/>
          <a:p>
            <a:pPr algn="ctr"/>
            <a:r>
              <a:rPr lang="en-US" sz="2800" b="1" smtClean="0">
                <a:latin typeface="Arial-Rounded" pitchFamily="34" charset="0"/>
                <a:ea typeface="Arial-Rounded" pitchFamily="34" charset="0"/>
                <a:cs typeface="Arial-Rounded" pitchFamily="34" charset="0"/>
              </a:rPr>
              <a:t>Bác trống trường</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381000" y="1158881"/>
            <a:ext cx="8091054" cy="4708897"/>
          </a:xfrm>
          <a:prstGeom prst="rect">
            <a:avLst/>
          </a:prstGeom>
          <a:noFill/>
        </p:spPr>
        <p:txBody>
          <a:bodyPr wrap="square" lIns="91354" tIns="45678" rIns="91354" bIns="45678" rtlCol="0">
            <a:spAutoFit/>
          </a:bodyPr>
          <a:lstStyle/>
          <a:p>
            <a:pPr algn="just"/>
            <a:r>
              <a:rPr lang="en-US" sz="2500" smtClean="0">
                <a:latin typeface="Arial-Rounded" pitchFamily="34" charset="0"/>
                <a:ea typeface="Arial-Rounded" pitchFamily="34" charset="0"/>
                <a:cs typeface="Arial-Rounded" pitchFamily="34" charset="0"/>
              </a:rPr>
              <a:t>	Tôi là trống trường. Thân hình tôi đẫy đà, nước da nâu bóng. Học trò thường gọi tôi là bác trống. Có lẽ vì các bạn thấy tôi ở trường lâu lắm rồi. Chính tôi cũng không biết mình đến đây từ bao giờ.</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Hằng ngày, tôi giúp học trò ra vào lớp đúng giờ. Ngày khai trường, tiếng của tôi dõng dạc “tùng … tùng … tùng …”, báo hiệu một năm học mới.</a:t>
            </a:r>
          </a:p>
          <a:p>
            <a:pPr algn="just"/>
            <a:r>
              <a:rPr lang="en-US" sz="2500">
                <a:latin typeface="Arial-Rounded" pitchFamily="34" charset="0"/>
                <a:ea typeface="Arial-Rounded" pitchFamily="34" charset="0"/>
                <a:cs typeface="Arial-Rounded" pitchFamily="34" charset="0"/>
              </a:rPr>
              <a:t>	Bây giờ có thêm anh chuông điện, thỉnh thoảng cũng “reng… reng… reng…” báo giờ học. Nhưng tôi vẫn là người bạn thân thiết của các cô cậu học trò.</a:t>
            </a:r>
            <a:endParaRPr lang="en-US" sz="2500" smtClean="0">
              <a:latin typeface="Arial-Rounded" pitchFamily="34" charset="0"/>
              <a:ea typeface="Arial-Rounded" pitchFamily="34" charset="0"/>
              <a:cs typeface="Arial-Rounded" pitchFamily="34" charset="0"/>
            </a:endParaRPr>
          </a:p>
          <a:p>
            <a:pPr algn="just"/>
            <a:r>
              <a:rPr lang="en-US" sz="2500" smtClean="0">
                <a:latin typeface="Arial-Rounded" pitchFamily="34" charset="0"/>
                <a:ea typeface="Arial-Rounded" pitchFamily="34" charset="0"/>
                <a:cs typeface="Arial-Rounded" pitchFamily="34" charset="0"/>
              </a:rPr>
              <a:t>			                                                              (Huy Bình)</a:t>
            </a:r>
          </a:p>
        </p:txBody>
      </p:sp>
      <p:sp>
        <p:nvSpPr>
          <p:cNvPr id="7" name="TextBox 6"/>
          <p:cNvSpPr txBox="1"/>
          <p:nvPr/>
        </p:nvSpPr>
        <p:spPr>
          <a:xfrm>
            <a:off x="22617" y="10328"/>
            <a:ext cx="8587983" cy="830985"/>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8. Tìm </a:t>
            </a:r>
            <a:r>
              <a:rPr lang="en-US" sz="2400" b="1" smtClean="0">
                <a:latin typeface="Arial-Rounded" pitchFamily="34" charset="0"/>
                <a:ea typeface="Arial-Rounded" pitchFamily="34" charset="0"/>
                <a:cs typeface="Arial-Rounded" pitchFamily="34" charset="0"/>
              </a:rPr>
              <a:t>trong hoặc ngoài bài đọc </a:t>
            </a:r>
            <a:r>
              <a:rPr lang="en-US" sz="2400" b="1" i="1" smtClean="0">
                <a:latin typeface="Arial-Rounded" pitchFamily="34" charset="0"/>
                <a:ea typeface="Arial-Rounded" pitchFamily="34" charset="0"/>
                <a:cs typeface="Arial-Rounded" pitchFamily="34" charset="0"/>
              </a:rPr>
              <a:t>Bác trống trường </a:t>
            </a:r>
            <a:r>
              <a:rPr lang="en-US" sz="2400" b="1" smtClean="0">
                <a:latin typeface="Arial-Rounded" pitchFamily="34" charset="0"/>
                <a:ea typeface="Arial-Rounded" pitchFamily="34" charset="0"/>
                <a:cs typeface="Arial-Rounded" pitchFamily="34" charset="0"/>
              </a:rPr>
              <a:t>từ ngữ có tiếng chứa vần </a:t>
            </a:r>
            <a:r>
              <a:rPr lang="en-US" sz="2400" b="1" i="1" smtClean="0">
                <a:latin typeface="Arial-Rounded" pitchFamily="34" charset="0"/>
                <a:ea typeface="Arial-Rounded" pitchFamily="34" charset="0"/>
                <a:cs typeface="Arial-Rounded" pitchFamily="34" charset="0"/>
              </a:rPr>
              <a:t>ang, an, au, ao</a:t>
            </a:r>
            <a:endParaRPr lang="en-US" sz="2400" b="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108093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7" y="8327"/>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137057"/>
            <a:ext cx="8451273"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Ngoài bài:</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834318" y="898980"/>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ang</a:t>
            </a:r>
            <a:endParaRPr lang="en-US" sz="3600" b="1">
              <a:latin typeface="Arial-Rounded" pitchFamily="34" charset="0"/>
              <a:ea typeface="Arial-Rounded" pitchFamily="34" charset="0"/>
              <a:cs typeface="Arial-Rounded" pitchFamily="34" charset="0"/>
            </a:endParaRPr>
          </a:p>
        </p:txBody>
      </p:sp>
      <p:grpSp>
        <p:nvGrpSpPr>
          <p:cNvPr id="23" name="Group 22"/>
          <p:cNvGrpSpPr/>
          <p:nvPr/>
        </p:nvGrpSpPr>
        <p:grpSpPr>
          <a:xfrm>
            <a:off x="869568" y="1668348"/>
            <a:ext cx="1617841" cy="770435"/>
            <a:chOff x="673007" y="2106117"/>
            <a:chExt cx="1617841" cy="770435"/>
          </a:xfrm>
          <a:solidFill>
            <a:schemeClr val="accent6">
              <a:lumMod val="20000"/>
              <a:lumOff val="80000"/>
            </a:schemeClr>
          </a:solidFill>
        </p:grpSpPr>
        <p:sp>
          <p:nvSpPr>
            <p:cNvPr id="24" name="Right Arrow 2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rot="2148785">
            <a:off x="107916" y="2143031"/>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Rounded" pitchFamily="34" charset="0"/>
                <a:ea typeface="Arial-Rounded" pitchFamily="34" charset="0"/>
                <a:cs typeface="Arial-Rounded" pitchFamily="34" charset="0"/>
              </a:rPr>
              <a:t>bàng</a:t>
            </a:r>
            <a:endParaRPr lang="en-US" sz="2400">
              <a:solidFill>
                <a:schemeClr val="tx1"/>
              </a:solidFill>
              <a:latin typeface="Arial-Rounded" pitchFamily="34" charset="0"/>
              <a:ea typeface="Arial-Rounded" pitchFamily="34" charset="0"/>
              <a:cs typeface="Arial-Rounded" pitchFamily="34" charset="0"/>
            </a:endParaRPr>
          </a:p>
        </p:txBody>
      </p:sp>
      <p:sp>
        <p:nvSpPr>
          <p:cNvPr id="36" name="Rectangle 35"/>
          <p:cNvSpPr/>
          <p:nvPr/>
        </p:nvSpPr>
        <p:spPr>
          <a:xfrm>
            <a:off x="1171770" y="2456185"/>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cảng</a:t>
            </a:r>
            <a:endParaRPr lang="en-US" sz="2800">
              <a:solidFill>
                <a:schemeClr val="tx1"/>
              </a:solidFill>
              <a:latin typeface="Arial-Rounded" pitchFamily="34" charset="0"/>
              <a:ea typeface="Arial-Rounded" pitchFamily="34" charset="0"/>
              <a:cs typeface="Arial-Rounded" pitchFamily="34" charset="0"/>
            </a:endParaRPr>
          </a:p>
        </p:txBody>
      </p:sp>
      <p:sp>
        <p:nvSpPr>
          <p:cNvPr id="37" name="Rectangle 36"/>
          <p:cNvSpPr/>
          <p:nvPr/>
        </p:nvSpPr>
        <p:spPr>
          <a:xfrm rot="19920687">
            <a:off x="2275642" y="2197110"/>
            <a:ext cx="1019765"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Rounded" pitchFamily="34" charset="0"/>
                <a:ea typeface="Arial-Rounded" pitchFamily="34" charset="0"/>
                <a:cs typeface="Arial-Rounded" pitchFamily="34" charset="0"/>
              </a:rPr>
              <a:t>hàng</a:t>
            </a:r>
            <a:endParaRPr lang="en-US" sz="2400">
              <a:solidFill>
                <a:schemeClr val="tx1"/>
              </a:solidFill>
              <a:latin typeface="Arial-Rounded" pitchFamily="34" charset="0"/>
              <a:ea typeface="Arial-Rounded" pitchFamily="34" charset="0"/>
              <a:cs typeface="Arial-Rounded" pitchFamily="34" charset="0"/>
            </a:endParaRPr>
          </a:p>
        </p:txBody>
      </p:sp>
      <p:sp>
        <p:nvSpPr>
          <p:cNvPr id="52" name="Oval 51"/>
          <p:cNvSpPr/>
          <p:nvPr/>
        </p:nvSpPr>
        <p:spPr>
          <a:xfrm>
            <a:off x="4722481" y="881112"/>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an</a:t>
            </a:r>
            <a:endParaRPr lang="en-US" sz="3600" b="1">
              <a:latin typeface="Arial-Rounded" pitchFamily="34" charset="0"/>
              <a:ea typeface="Arial-Rounded" pitchFamily="34" charset="0"/>
              <a:cs typeface="Arial-Rounded" pitchFamily="34" charset="0"/>
            </a:endParaRPr>
          </a:p>
        </p:txBody>
      </p:sp>
      <p:grpSp>
        <p:nvGrpSpPr>
          <p:cNvPr id="53" name="Group 52"/>
          <p:cNvGrpSpPr/>
          <p:nvPr/>
        </p:nvGrpSpPr>
        <p:grpSpPr>
          <a:xfrm>
            <a:off x="4757731" y="1650480"/>
            <a:ext cx="1617841" cy="770435"/>
            <a:chOff x="673007" y="2106117"/>
            <a:chExt cx="1617841" cy="770435"/>
          </a:xfrm>
          <a:solidFill>
            <a:schemeClr val="accent6">
              <a:lumMod val="20000"/>
              <a:lumOff val="80000"/>
            </a:schemeClr>
          </a:solidFill>
        </p:grpSpPr>
        <p:sp>
          <p:nvSpPr>
            <p:cNvPr id="54" name="Right Arrow 5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rot="2148785">
            <a:off x="3996079" y="2125163"/>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bạn</a:t>
            </a:r>
            <a:endParaRPr lang="en-US" sz="2800">
              <a:solidFill>
                <a:schemeClr val="tx1"/>
              </a:solidFill>
              <a:latin typeface="Arial-Rounded" pitchFamily="34" charset="0"/>
              <a:ea typeface="Arial-Rounded" pitchFamily="34" charset="0"/>
              <a:cs typeface="Arial-Rounded" pitchFamily="34" charset="0"/>
            </a:endParaRPr>
          </a:p>
        </p:txBody>
      </p:sp>
      <p:sp>
        <p:nvSpPr>
          <p:cNvPr id="58" name="Rectangle 57"/>
          <p:cNvSpPr/>
          <p:nvPr/>
        </p:nvSpPr>
        <p:spPr>
          <a:xfrm>
            <a:off x="5059933" y="2438317"/>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lan</a:t>
            </a:r>
            <a:endParaRPr lang="en-US" sz="2800">
              <a:solidFill>
                <a:schemeClr val="tx1"/>
              </a:solidFill>
              <a:latin typeface="Arial-Rounded" pitchFamily="34" charset="0"/>
              <a:ea typeface="Arial-Rounded" pitchFamily="34" charset="0"/>
              <a:cs typeface="Arial-Rounded" pitchFamily="34" charset="0"/>
            </a:endParaRPr>
          </a:p>
        </p:txBody>
      </p:sp>
      <p:sp>
        <p:nvSpPr>
          <p:cNvPr id="59" name="Rectangle 58"/>
          <p:cNvSpPr/>
          <p:nvPr/>
        </p:nvSpPr>
        <p:spPr>
          <a:xfrm rot="19920687">
            <a:off x="6194505" y="2216091"/>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tàn</a:t>
            </a:r>
            <a:endParaRPr lang="en-US" sz="2800">
              <a:solidFill>
                <a:schemeClr val="tx1"/>
              </a:solidFill>
              <a:latin typeface="Arial-Rounded" pitchFamily="34" charset="0"/>
              <a:ea typeface="Arial-Rounded" pitchFamily="34" charset="0"/>
              <a:cs typeface="Arial-Rounded" pitchFamily="34" charset="0"/>
            </a:endParaRPr>
          </a:p>
        </p:txBody>
      </p:sp>
      <p:sp>
        <p:nvSpPr>
          <p:cNvPr id="60" name="Oval 59"/>
          <p:cNvSpPr/>
          <p:nvPr/>
        </p:nvSpPr>
        <p:spPr>
          <a:xfrm>
            <a:off x="2521559" y="2808682"/>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au</a:t>
            </a:r>
            <a:endParaRPr lang="en-US" sz="3600" b="1">
              <a:latin typeface="Arial-Rounded" pitchFamily="34" charset="0"/>
              <a:ea typeface="Arial-Rounded" pitchFamily="34" charset="0"/>
              <a:cs typeface="Arial-Rounded" pitchFamily="34" charset="0"/>
            </a:endParaRPr>
          </a:p>
        </p:txBody>
      </p:sp>
      <p:grpSp>
        <p:nvGrpSpPr>
          <p:cNvPr id="61" name="Group 60"/>
          <p:cNvGrpSpPr/>
          <p:nvPr/>
        </p:nvGrpSpPr>
        <p:grpSpPr>
          <a:xfrm>
            <a:off x="2556809" y="3578050"/>
            <a:ext cx="1617841" cy="770435"/>
            <a:chOff x="673007" y="2106117"/>
            <a:chExt cx="1617841" cy="770435"/>
          </a:xfrm>
          <a:solidFill>
            <a:schemeClr val="accent6">
              <a:lumMod val="20000"/>
              <a:lumOff val="80000"/>
            </a:schemeClr>
          </a:solidFill>
        </p:grpSpPr>
        <p:sp>
          <p:nvSpPr>
            <p:cNvPr id="62" name="Right Arrow 61"/>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rot="2148785">
            <a:off x="1795157" y="4052733"/>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đau</a:t>
            </a:r>
            <a:endParaRPr lang="en-US" sz="3200">
              <a:solidFill>
                <a:schemeClr val="tx1"/>
              </a:solidFill>
              <a:latin typeface="Arial-Rounded" pitchFamily="34" charset="0"/>
              <a:ea typeface="Arial-Rounded" pitchFamily="34" charset="0"/>
              <a:cs typeface="Arial-Rounded" pitchFamily="34" charset="0"/>
            </a:endParaRPr>
          </a:p>
        </p:txBody>
      </p:sp>
      <p:sp>
        <p:nvSpPr>
          <p:cNvPr id="66" name="Rectangle 65"/>
          <p:cNvSpPr/>
          <p:nvPr/>
        </p:nvSpPr>
        <p:spPr>
          <a:xfrm>
            <a:off x="2859011" y="4365887"/>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lau</a:t>
            </a:r>
            <a:endParaRPr lang="en-US" sz="3200">
              <a:solidFill>
                <a:schemeClr val="tx1"/>
              </a:solidFill>
              <a:latin typeface="Arial-Rounded" pitchFamily="34" charset="0"/>
              <a:ea typeface="Arial-Rounded" pitchFamily="34" charset="0"/>
              <a:cs typeface="Arial-Rounded" pitchFamily="34" charset="0"/>
            </a:endParaRPr>
          </a:p>
        </p:txBody>
      </p:sp>
      <p:sp>
        <p:nvSpPr>
          <p:cNvPr id="67" name="Rectangle 66"/>
          <p:cNvSpPr/>
          <p:nvPr/>
        </p:nvSpPr>
        <p:spPr>
          <a:xfrm rot="19920687">
            <a:off x="3993583" y="4143661"/>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sáu</a:t>
            </a:r>
            <a:endParaRPr lang="en-US" sz="3200">
              <a:solidFill>
                <a:schemeClr val="tx1"/>
              </a:solidFill>
              <a:latin typeface="Arial-Rounded" pitchFamily="34" charset="0"/>
              <a:ea typeface="Arial-Rounded" pitchFamily="34" charset="0"/>
              <a:cs typeface="Arial-Rounded" pitchFamily="34" charset="0"/>
            </a:endParaRPr>
          </a:p>
        </p:txBody>
      </p:sp>
      <p:sp>
        <p:nvSpPr>
          <p:cNvPr id="68" name="Oval 67"/>
          <p:cNvSpPr/>
          <p:nvPr/>
        </p:nvSpPr>
        <p:spPr>
          <a:xfrm>
            <a:off x="6578046" y="2834013"/>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ao</a:t>
            </a:r>
            <a:endParaRPr lang="en-US" sz="3600" b="1">
              <a:latin typeface="Arial-Rounded" pitchFamily="34" charset="0"/>
              <a:ea typeface="Arial-Rounded" pitchFamily="34" charset="0"/>
              <a:cs typeface="Arial-Rounded" pitchFamily="34" charset="0"/>
            </a:endParaRPr>
          </a:p>
        </p:txBody>
      </p:sp>
      <p:grpSp>
        <p:nvGrpSpPr>
          <p:cNvPr id="69" name="Group 68"/>
          <p:cNvGrpSpPr/>
          <p:nvPr/>
        </p:nvGrpSpPr>
        <p:grpSpPr>
          <a:xfrm>
            <a:off x="6613296" y="3603381"/>
            <a:ext cx="1617841" cy="770435"/>
            <a:chOff x="673007" y="2106117"/>
            <a:chExt cx="1617841" cy="770435"/>
          </a:xfrm>
          <a:solidFill>
            <a:schemeClr val="accent6">
              <a:lumMod val="20000"/>
              <a:lumOff val="80000"/>
            </a:schemeClr>
          </a:solidFill>
        </p:grpSpPr>
        <p:sp>
          <p:nvSpPr>
            <p:cNvPr id="70" name="Right Arrow 69"/>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rot="2148785">
            <a:off x="5851644" y="4078064"/>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ao</a:t>
            </a:r>
            <a:endParaRPr lang="en-US" sz="3200">
              <a:solidFill>
                <a:schemeClr val="tx1"/>
              </a:solidFill>
              <a:latin typeface="Arial-Rounded" pitchFamily="34" charset="0"/>
              <a:ea typeface="Arial-Rounded" pitchFamily="34" charset="0"/>
              <a:cs typeface="Arial-Rounded" pitchFamily="34" charset="0"/>
            </a:endParaRPr>
          </a:p>
        </p:txBody>
      </p:sp>
      <p:sp>
        <p:nvSpPr>
          <p:cNvPr id="74" name="Rectangle 73"/>
          <p:cNvSpPr/>
          <p:nvPr/>
        </p:nvSpPr>
        <p:spPr>
          <a:xfrm>
            <a:off x="6915498" y="4391218"/>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cao</a:t>
            </a:r>
            <a:endParaRPr lang="en-US" sz="3200">
              <a:solidFill>
                <a:schemeClr val="tx1"/>
              </a:solidFill>
              <a:latin typeface="Arial-Rounded" pitchFamily="34" charset="0"/>
              <a:ea typeface="Arial-Rounded" pitchFamily="34" charset="0"/>
              <a:cs typeface="Arial-Rounded" pitchFamily="34" charset="0"/>
            </a:endParaRPr>
          </a:p>
        </p:txBody>
      </p:sp>
      <p:sp>
        <p:nvSpPr>
          <p:cNvPr id="75" name="Rectangle 74"/>
          <p:cNvSpPr/>
          <p:nvPr/>
        </p:nvSpPr>
        <p:spPr>
          <a:xfrm rot="19920687">
            <a:off x="8050070" y="4168992"/>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đào</a:t>
            </a:r>
            <a:endParaRPr lang="en-US" sz="32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500"/>
                                        <p:tgtEl>
                                          <p:spTgt spid="7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36" grpId="0" animBg="1"/>
      <p:bldP spid="37" grpId="0" animBg="1"/>
      <p:bldP spid="52" grpId="0" animBg="1"/>
      <p:bldP spid="57" grpId="0" animBg="1"/>
      <p:bldP spid="58" grpId="0" animBg="1"/>
      <p:bldP spid="59" grpId="0" animBg="1"/>
      <p:bldP spid="60" grpId="0" animBg="1"/>
      <p:bldP spid="65" grpId="0" animBg="1"/>
      <p:bldP spid="66" grpId="0" animBg="1"/>
      <p:bldP spid="67" grpId="0" animBg="1"/>
      <p:bldP spid="68" grpId="0" animBg="1"/>
      <p:bldP spid="73" grpId="0" animBg="1"/>
      <p:bldP spid="74" grpId="0" animBg="1"/>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435</Words>
  <Application>Microsoft Office PowerPoint</Application>
  <PresentationFormat>On-screen Show (16:9)</PresentationFormat>
  <Paragraphs>83</Paragraphs>
  <Slides>12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Rounded MT Bold</vt:lpstr>
      <vt:lpstr>Arial-Rounded</vt:lpstr>
      <vt:lpstr>Calibri</vt:lpstr>
      <vt:lpstr>HP001 4 hàng</vt:lpstr>
      <vt:lpstr>Times New Roman</vt:lpstr>
      <vt:lpstr>Office Theme</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LanHuong</cp:lastModifiedBy>
  <cp:revision>165</cp:revision>
  <dcterms:created xsi:type="dcterms:W3CDTF">2020-12-08T15:48:47Z</dcterms:created>
  <dcterms:modified xsi:type="dcterms:W3CDTF">2022-03-02T13:44:05Z</dcterms:modified>
</cp:coreProperties>
</file>